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5" r:id="rId9"/>
    <p:sldId id="266" r:id="rId10"/>
  </p:sldIdLst>
  <p:sldSz cx="18288000" cy="10287000"/>
  <p:notesSz cx="6858000" cy="9144000"/>
  <p:embeddedFontLst>
    <p:embeddedFont>
      <p:font typeface="BM Hanna" panose="020B0604020202020204" charset="-127"/>
      <p:regular r:id="rId11"/>
    </p:embeddedFont>
    <p:embeddedFont>
      <p:font typeface="Bahnschrift" panose="020B0502040204020203" pitchFamily="34" charset="0"/>
      <p:regular r:id="rId12"/>
      <p:bold r:id="rId13"/>
    </p:embeddedFon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5.sv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0.sv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15.png"/><Relationship Id="rId3" Type="http://schemas.openxmlformats.org/officeDocument/2006/relationships/image" Target="../media/image29.png"/><Relationship Id="rId7" Type="http://schemas.openxmlformats.org/officeDocument/2006/relationships/image" Target="../media/image19.png"/><Relationship Id="rId12" Type="http://schemas.openxmlformats.org/officeDocument/2006/relationships/image" Target="../media/image3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0" Type="http://schemas.openxmlformats.org/officeDocument/2006/relationships/image" Target="../media/image14.svg"/><Relationship Id="rId4" Type="http://schemas.openxmlformats.org/officeDocument/2006/relationships/image" Target="../media/image30.svg"/><Relationship Id="rId9" Type="http://schemas.openxmlformats.org/officeDocument/2006/relationships/image" Target="../media/image13.pn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9.svg"/><Relationship Id="rId4" Type="http://schemas.openxmlformats.org/officeDocument/2006/relationships/image" Target="../media/image36.sv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29.png"/><Relationship Id="rId7" Type="http://schemas.openxmlformats.org/officeDocument/2006/relationships/image" Target="../media/image41.png"/><Relationship Id="rId12" Type="http://schemas.openxmlformats.org/officeDocument/2006/relationships/image" Target="../media/image4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43.png"/><Relationship Id="rId5" Type="http://schemas.openxmlformats.org/officeDocument/2006/relationships/image" Target="../media/image6.png"/><Relationship Id="rId10" Type="http://schemas.openxmlformats.org/officeDocument/2006/relationships/image" Target="../media/image20.svg"/><Relationship Id="rId4" Type="http://schemas.openxmlformats.org/officeDocument/2006/relationships/image" Target="../media/image30.sv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4.png"/><Relationship Id="rId3" Type="http://schemas.openxmlformats.org/officeDocument/2006/relationships/image" Target="../media/image45.png"/><Relationship Id="rId7" Type="http://schemas.openxmlformats.org/officeDocument/2006/relationships/image" Target="../media/image19.png"/><Relationship Id="rId12" Type="http://schemas.openxmlformats.org/officeDocument/2006/relationships/image" Target="../media/image4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39.png"/><Relationship Id="rId5" Type="http://schemas.openxmlformats.org/officeDocument/2006/relationships/image" Target="../media/image47.png"/><Relationship Id="rId10" Type="http://schemas.openxmlformats.org/officeDocument/2006/relationships/image" Target="../media/image50.svg"/><Relationship Id="rId4" Type="http://schemas.openxmlformats.org/officeDocument/2006/relationships/image" Target="../media/image46.svg"/><Relationship Id="rId9" Type="http://schemas.openxmlformats.org/officeDocument/2006/relationships/image" Target="../media/image49.png"/><Relationship Id="rId1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6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12" Type="http://schemas.openxmlformats.org/officeDocument/2006/relationships/image" Target="../media/image18.svg"/><Relationship Id="rId2" Type="http://schemas.openxmlformats.org/officeDocument/2006/relationships/image" Target="../media/image1.png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17.png"/><Relationship Id="rId5" Type="http://schemas.openxmlformats.org/officeDocument/2006/relationships/image" Target="../media/image49.png"/><Relationship Id="rId15" Type="http://schemas.openxmlformats.org/officeDocument/2006/relationships/image" Target="../media/image8.png"/><Relationship Id="rId10" Type="http://schemas.openxmlformats.org/officeDocument/2006/relationships/image" Target="../media/image44.svg"/><Relationship Id="rId4" Type="http://schemas.openxmlformats.org/officeDocument/2006/relationships/image" Target="../media/image52.svg"/><Relationship Id="rId9" Type="http://schemas.openxmlformats.org/officeDocument/2006/relationships/image" Target="../media/image43.png"/><Relationship Id="rId1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9014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66633" y="3536545"/>
            <a:ext cx="12549208" cy="17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559"/>
              </a:lnSpc>
              <a:spcBef>
                <a:spcPct val="0"/>
              </a:spcBef>
            </a:pPr>
            <a:r>
              <a:rPr lang="en-US" sz="13979" dirty="0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EDUCONNECT</a:t>
            </a:r>
          </a:p>
        </p:txBody>
      </p:sp>
      <p:sp>
        <p:nvSpPr>
          <p:cNvPr id="4" name="Freeform 4"/>
          <p:cNvSpPr/>
          <p:nvPr/>
        </p:nvSpPr>
        <p:spPr>
          <a:xfrm>
            <a:off x="12814669" y="2449308"/>
            <a:ext cx="7065092" cy="8144199"/>
          </a:xfrm>
          <a:custGeom>
            <a:avLst/>
            <a:gdLst/>
            <a:ahLst/>
            <a:cxnLst/>
            <a:rect l="l" t="t" r="r" b="b"/>
            <a:pathLst>
              <a:path w="7065092" h="8144199">
                <a:moveTo>
                  <a:pt x="0" y="0"/>
                </a:moveTo>
                <a:lnTo>
                  <a:pt x="7065093" y="0"/>
                </a:lnTo>
                <a:lnTo>
                  <a:pt x="7065093" y="8144199"/>
                </a:lnTo>
                <a:lnTo>
                  <a:pt x="0" y="814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863095" y="5752848"/>
            <a:ext cx="6561811" cy="1212850"/>
            <a:chOff x="0" y="0"/>
            <a:chExt cx="1728214" cy="3194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28214" cy="319434"/>
            </a:xfrm>
            <a:custGeom>
              <a:avLst/>
              <a:gdLst/>
              <a:ahLst/>
              <a:cxnLst/>
              <a:rect l="l" t="t" r="r" b="b"/>
              <a:pathLst>
                <a:path w="1728214" h="319434">
                  <a:moveTo>
                    <a:pt x="117985" y="0"/>
                  </a:moveTo>
                  <a:lnTo>
                    <a:pt x="1610229" y="0"/>
                  </a:lnTo>
                  <a:cubicBezTo>
                    <a:pt x="1641520" y="0"/>
                    <a:pt x="1671530" y="12430"/>
                    <a:pt x="1693657" y="34557"/>
                  </a:cubicBezTo>
                  <a:cubicBezTo>
                    <a:pt x="1715783" y="56683"/>
                    <a:pt x="1728214" y="86693"/>
                    <a:pt x="1728214" y="117985"/>
                  </a:cubicBezTo>
                  <a:lnTo>
                    <a:pt x="1728214" y="201449"/>
                  </a:lnTo>
                  <a:cubicBezTo>
                    <a:pt x="1728214" y="232741"/>
                    <a:pt x="1715783" y="262751"/>
                    <a:pt x="1693657" y="284877"/>
                  </a:cubicBezTo>
                  <a:cubicBezTo>
                    <a:pt x="1671530" y="307003"/>
                    <a:pt x="1641520" y="319434"/>
                    <a:pt x="1610229" y="319434"/>
                  </a:cubicBezTo>
                  <a:lnTo>
                    <a:pt x="117985" y="319434"/>
                  </a:lnTo>
                  <a:cubicBezTo>
                    <a:pt x="86693" y="319434"/>
                    <a:pt x="56683" y="307003"/>
                    <a:pt x="34557" y="284877"/>
                  </a:cubicBezTo>
                  <a:cubicBezTo>
                    <a:pt x="12430" y="262751"/>
                    <a:pt x="0" y="232741"/>
                    <a:pt x="0" y="201449"/>
                  </a:cubicBezTo>
                  <a:lnTo>
                    <a:pt x="0" y="117985"/>
                  </a:lnTo>
                  <a:cubicBezTo>
                    <a:pt x="0" y="86693"/>
                    <a:pt x="12430" y="56683"/>
                    <a:pt x="34557" y="34557"/>
                  </a:cubicBezTo>
                  <a:cubicBezTo>
                    <a:pt x="56683" y="12430"/>
                    <a:pt x="86693" y="0"/>
                    <a:pt x="117985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728214" cy="348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7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833448" y="-1279629"/>
            <a:ext cx="5817841" cy="4114800"/>
          </a:xfrm>
          <a:custGeom>
            <a:avLst/>
            <a:gdLst/>
            <a:ahLst/>
            <a:cxnLst/>
            <a:rect l="l" t="t" r="r" b="b"/>
            <a:pathLst>
              <a:path w="5817841" h="4114800">
                <a:moveTo>
                  <a:pt x="0" y="0"/>
                </a:moveTo>
                <a:lnTo>
                  <a:pt x="5817841" y="0"/>
                </a:lnTo>
                <a:lnTo>
                  <a:pt x="58178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98693" y="-662043"/>
            <a:ext cx="5155216" cy="4114800"/>
          </a:xfrm>
          <a:custGeom>
            <a:avLst/>
            <a:gdLst/>
            <a:ahLst/>
            <a:cxnLst/>
            <a:rect l="l" t="t" r="r" b="b"/>
            <a:pathLst>
              <a:path w="5155216" h="4114800">
                <a:moveTo>
                  <a:pt x="0" y="0"/>
                </a:moveTo>
                <a:lnTo>
                  <a:pt x="5155216" y="0"/>
                </a:lnTo>
                <a:lnTo>
                  <a:pt x="51552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381937">
            <a:off x="-796615" y="5045557"/>
            <a:ext cx="7584413" cy="6908710"/>
          </a:xfrm>
          <a:custGeom>
            <a:avLst/>
            <a:gdLst/>
            <a:ahLst/>
            <a:cxnLst/>
            <a:rect l="l" t="t" r="r" b="b"/>
            <a:pathLst>
              <a:path w="7584413" h="6908710">
                <a:moveTo>
                  <a:pt x="0" y="0"/>
                </a:moveTo>
                <a:lnTo>
                  <a:pt x="7584413" y="0"/>
                </a:lnTo>
                <a:lnTo>
                  <a:pt x="7584413" y="6908710"/>
                </a:lnTo>
                <a:lnTo>
                  <a:pt x="0" y="69087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1" name="TextBox 11"/>
          <p:cNvSpPr txBox="1"/>
          <p:nvPr/>
        </p:nvSpPr>
        <p:spPr>
          <a:xfrm>
            <a:off x="5757482" y="5669594"/>
            <a:ext cx="6862305" cy="1270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199"/>
              </a:lnSpc>
            </a:pPr>
            <a:r>
              <a:rPr lang="en-US" sz="3200" i="1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</a:rPr>
              <a:t>Образованието</a:t>
            </a:r>
            <a:r>
              <a:rPr lang="en-US" sz="3200" i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sz="3200" i="1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</a:rPr>
              <a:t>на</a:t>
            </a:r>
            <a:r>
              <a:rPr lang="en-US" sz="3200" i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sz="3200" i="1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</a:rPr>
              <a:t>бъдещето</a:t>
            </a:r>
            <a:r>
              <a:rPr lang="en-US" sz="3200" i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</a:rPr>
              <a:t> – </a:t>
            </a:r>
            <a:r>
              <a:rPr lang="en-US" sz="3200" i="1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</a:rPr>
              <a:t>свързано</a:t>
            </a:r>
            <a:r>
              <a:rPr lang="en-US" sz="3200" i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</a:rPr>
              <a:t>, </a:t>
            </a:r>
            <a:r>
              <a:rPr lang="en-US" sz="3200" i="1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</a:rPr>
              <a:t>достъпно</a:t>
            </a:r>
            <a:r>
              <a:rPr lang="en-US" sz="3200" i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</a:rPr>
              <a:t>, </a:t>
            </a:r>
            <a:r>
              <a:rPr lang="en-US" sz="3200" i="1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</a:rPr>
              <a:t>без</a:t>
            </a:r>
            <a:r>
              <a:rPr lang="en-US" sz="3200" i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</a:rPr>
              <a:t> </a:t>
            </a:r>
            <a:r>
              <a:rPr lang="en-US" sz="3200" i="1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</a:rPr>
              <a:t>граници</a:t>
            </a:r>
            <a:r>
              <a:rPr lang="en-US" sz="3200" i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</a:rPr>
              <a:t>.</a:t>
            </a: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8091" y="5642264"/>
            <a:ext cx="3408217" cy="3024190"/>
          </a:xfrm>
          <a:custGeom>
            <a:avLst/>
            <a:gdLst>
              <a:gd name="connsiteX0" fmla="*/ 0 w 3048000"/>
              <a:gd name="connsiteY0" fmla="*/ 0 h 1652591"/>
              <a:gd name="connsiteX1" fmla="*/ 3048000 w 3048000"/>
              <a:gd name="connsiteY1" fmla="*/ 0 h 1652591"/>
              <a:gd name="connsiteX2" fmla="*/ 3048000 w 3048000"/>
              <a:gd name="connsiteY2" fmla="*/ 1652591 h 1652591"/>
              <a:gd name="connsiteX3" fmla="*/ 0 w 3048000"/>
              <a:gd name="connsiteY3" fmla="*/ 1652591 h 1652591"/>
              <a:gd name="connsiteX4" fmla="*/ 0 w 3048000"/>
              <a:gd name="connsiteY4" fmla="*/ 0 h 1652591"/>
              <a:gd name="connsiteX0" fmla="*/ 0 w 3048000"/>
              <a:gd name="connsiteY0" fmla="*/ 0 h 2414591"/>
              <a:gd name="connsiteX1" fmla="*/ 3048000 w 3048000"/>
              <a:gd name="connsiteY1" fmla="*/ 0 h 2414591"/>
              <a:gd name="connsiteX2" fmla="*/ 3048000 w 3048000"/>
              <a:gd name="connsiteY2" fmla="*/ 1652591 h 2414591"/>
              <a:gd name="connsiteX3" fmla="*/ 124691 w 3048000"/>
              <a:gd name="connsiteY3" fmla="*/ 2414591 h 2414591"/>
              <a:gd name="connsiteX4" fmla="*/ 0 w 3048000"/>
              <a:gd name="connsiteY4" fmla="*/ 0 h 2414591"/>
              <a:gd name="connsiteX0" fmla="*/ 0 w 3186546"/>
              <a:gd name="connsiteY0" fmla="*/ 0 h 2483863"/>
              <a:gd name="connsiteX1" fmla="*/ 3186546 w 3186546"/>
              <a:gd name="connsiteY1" fmla="*/ 69272 h 2483863"/>
              <a:gd name="connsiteX2" fmla="*/ 3186546 w 3186546"/>
              <a:gd name="connsiteY2" fmla="*/ 1721863 h 2483863"/>
              <a:gd name="connsiteX3" fmla="*/ 263237 w 3186546"/>
              <a:gd name="connsiteY3" fmla="*/ 2483863 h 2483863"/>
              <a:gd name="connsiteX4" fmla="*/ 0 w 3186546"/>
              <a:gd name="connsiteY4" fmla="*/ 0 h 2483863"/>
              <a:gd name="connsiteX0" fmla="*/ 0 w 3186546"/>
              <a:gd name="connsiteY0" fmla="*/ 360219 h 2844082"/>
              <a:gd name="connsiteX1" fmla="*/ 3034146 w 3186546"/>
              <a:gd name="connsiteY1" fmla="*/ 0 h 2844082"/>
              <a:gd name="connsiteX2" fmla="*/ 3186546 w 3186546"/>
              <a:gd name="connsiteY2" fmla="*/ 2082082 h 2844082"/>
              <a:gd name="connsiteX3" fmla="*/ 263237 w 3186546"/>
              <a:gd name="connsiteY3" fmla="*/ 2844082 h 2844082"/>
              <a:gd name="connsiteX4" fmla="*/ 0 w 3186546"/>
              <a:gd name="connsiteY4" fmla="*/ 360219 h 2844082"/>
              <a:gd name="connsiteX0" fmla="*/ 0 w 3214255"/>
              <a:gd name="connsiteY0" fmla="*/ 360219 h 2844082"/>
              <a:gd name="connsiteX1" fmla="*/ 3034146 w 3214255"/>
              <a:gd name="connsiteY1" fmla="*/ 0 h 2844082"/>
              <a:gd name="connsiteX2" fmla="*/ 3214255 w 3214255"/>
              <a:gd name="connsiteY2" fmla="*/ 2179064 h 2844082"/>
              <a:gd name="connsiteX3" fmla="*/ 263237 w 3214255"/>
              <a:gd name="connsiteY3" fmla="*/ 2844082 h 2844082"/>
              <a:gd name="connsiteX4" fmla="*/ 0 w 3214255"/>
              <a:gd name="connsiteY4" fmla="*/ 360219 h 2844082"/>
              <a:gd name="connsiteX0" fmla="*/ 0 w 3214255"/>
              <a:gd name="connsiteY0" fmla="*/ 471055 h 2954918"/>
              <a:gd name="connsiteX1" fmla="*/ 3034146 w 3214255"/>
              <a:gd name="connsiteY1" fmla="*/ 0 h 2954918"/>
              <a:gd name="connsiteX2" fmla="*/ 3214255 w 3214255"/>
              <a:gd name="connsiteY2" fmla="*/ 2289900 h 2954918"/>
              <a:gd name="connsiteX3" fmla="*/ 263237 w 3214255"/>
              <a:gd name="connsiteY3" fmla="*/ 2954918 h 2954918"/>
              <a:gd name="connsiteX4" fmla="*/ 0 w 3214255"/>
              <a:gd name="connsiteY4" fmla="*/ 471055 h 2954918"/>
              <a:gd name="connsiteX0" fmla="*/ 0 w 3311236"/>
              <a:gd name="connsiteY0" fmla="*/ 304801 h 2954918"/>
              <a:gd name="connsiteX1" fmla="*/ 3131127 w 3311236"/>
              <a:gd name="connsiteY1" fmla="*/ 0 h 2954918"/>
              <a:gd name="connsiteX2" fmla="*/ 3311236 w 3311236"/>
              <a:gd name="connsiteY2" fmla="*/ 2289900 h 2954918"/>
              <a:gd name="connsiteX3" fmla="*/ 360218 w 3311236"/>
              <a:gd name="connsiteY3" fmla="*/ 2954918 h 2954918"/>
              <a:gd name="connsiteX4" fmla="*/ 0 w 3311236"/>
              <a:gd name="connsiteY4" fmla="*/ 304801 h 2954918"/>
              <a:gd name="connsiteX0" fmla="*/ 0 w 3338945"/>
              <a:gd name="connsiteY0" fmla="*/ 484910 h 2954918"/>
              <a:gd name="connsiteX1" fmla="*/ 3158836 w 3338945"/>
              <a:gd name="connsiteY1" fmla="*/ 0 h 2954918"/>
              <a:gd name="connsiteX2" fmla="*/ 3338945 w 3338945"/>
              <a:gd name="connsiteY2" fmla="*/ 2289900 h 2954918"/>
              <a:gd name="connsiteX3" fmla="*/ 387927 w 3338945"/>
              <a:gd name="connsiteY3" fmla="*/ 2954918 h 2954918"/>
              <a:gd name="connsiteX4" fmla="*/ 0 w 3338945"/>
              <a:gd name="connsiteY4" fmla="*/ 484910 h 2954918"/>
              <a:gd name="connsiteX0" fmla="*/ 0 w 3338945"/>
              <a:gd name="connsiteY0" fmla="*/ 484910 h 2954918"/>
              <a:gd name="connsiteX1" fmla="*/ 2182092 w 3338945"/>
              <a:gd name="connsiteY1" fmla="*/ 65809 h 2954918"/>
              <a:gd name="connsiteX2" fmla="*/ 3158836 w 3338945"/>
              <a:gd name="connsiteY2" fmla="*/ 0 h 2954918"/>
              <a:gd name="connsiteX3" fmla="*/ 3338945 w 3338945"/>
              <a:gd name="connsiteY3" fmla="*/ 2289900 h 2954918"/>
              <a:gd name="connsiteX4" fmla="*/ 387927 w 3338945"/>
              <a:gd name="connsiteY4" fmla="*/ 2954918 h 2954918"/>
              <a:gd name="connsiteX5" fmla="*/ 0 w 3338945"/>
              <a:gd name="connsiteY5" fmla="*/ 484910 h 2954918"/>
              <a:gd name="connsiteX0" fmla="*/ 0 w 3338945"/>
              <a:gd name="connsiteY0" fmla="*/ 512619 h 2982627"/>
              <a:gd name="connsiteX1" fmla="*/ 2182092 w 3338945"/>
              <a:gd name="connsiteY1" fmla="*/ 93518 h 2982627"/>
              <a:gd name="connsiteX2" fmla="*/ 3241963 w 3338945"/>
              <a:gd name="connsiteY2" fmla="*/ 0 h 2982627"/>
              <a:gd name="connsiteX3" fmla="*/ 3338945 w 3338945"/>
              <a:gd name="connsiteY3" fmla="*/ 2317609 h 2982627"/>
              <a:gd name="connsiteX4" fmla="*/ 387927 w 3338945"/>
              <a:gd name="connsiteY4" fmla="*/ 2982627 h 2982627"/>
              <a:gd name="connsiteX5" fmla="*/ 0 w 3338945"/>
              <a:gd name="connsiteY5" fmla="*/ 512619 h 2982627"/>
              <a:gd name="connsiteX0" fmla="*/ 0 w 3408217"/>
              <a:gd name="connsiteY0" fmla="*/ 401782 h 2982627"/>
              <a:gd name="connsiteX1" fmla="*/ 2251364 w 3408217"/>
              <a:gd name="connsiteY1" fmla="*/ 93518 h 2982627"/>
              <a:gd name="connsiteX2" fmla="*/ 3311235 w 3408217"/>
              <a:gd name="connsiteY2" fmla="*/ 0 h 2982627"/>
              <a:gd name="connsiteX3" fmla="*/ 3408217 w 3408217"/>
              <a:gd name="connsiteY3" fmla="*/ 2317609 h 2982627"/>
              <a:gd name="connsiteX4" fmla="*/ 457199 w 3408217"/>
              <a:gd name="connsiteY4" fmla="*/ 2982627 h 2982627"/>
              <a:gd name="connsiteX5" fmla="*/ 0 w 3408217"/>
              <a:gd name="connsiteY5" fmla="*/ 401782 h 2982627"/>
              <a:gd name="connsiteX0" fmla="*/ 0 w 3408217"/>
              <a:gd name="connsiteY0" fmla="*/ 401782 h 3024190"/>
              <a:gd name="connsiteX1" fmla="*/ 2251364 w 3408217"/>
              <a:gd name="connsiteY1" fmla="*/ 93518 h 3024190"/>
              <a:gd name="connsiteX2" fmla="*/ 3311235 w 3408217"/>
              <a:gd name="connsiteY2" fmla="*/ 0 h 3024190"/>
              <a:gd name="connsiteX3" fmla="*/ 3408217 w 3408217"/>
              <a:gd name="connsiteY3" fmla="*/ 2317609 h 3024190"/>
              <a:gd name="connsiteX4" fmla="*/ 360217 w 3408217"/>
              <a:gd name="connsiteY4" fmla="*/ 3024190 h 3024190"/>
              <a:gd name="connsiteX5" fmla="*/ 0 w 3408217"/>
              <a:gd name="connsiteY5" fmla="*/ 401782 h 302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08217" h="3024190">
                <a:moveTo>
                  <a:pt x="0" y="401782"/>
                </a:moveTo>
                <a:cubicBezTo>
                  <a:pt x="731982" y="289791"/>
                  <a:pt x="1519382" y="205509"/>
                  <a:pt x="2251364" y="93518"/>
                </a:cubicBezTo>
                <a:lnTo>
                  <a:pt x="3311235" y="0"/>
                </a:lnTo>
                <a:lnTo>
                  <a:pt x="3408217" y="2317609"/>
                </a:lnTo>
                <a:lnTo>
                  <a:pt x="360217" y="3024190"/>
                </a:lnTo>
                <a:lnTo>
                  <a:pt x="0" y="401782"/>
                </a:lnTo>
                <a:close/>
              </a:path>
            </a:pathLst>
          </a:custGeom>
          <a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brightnessContrast contrast="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71592" y="-85725"/>
            <a:ext cx="4910563" cy="4437363"/>
          </a:xfrm>
          <a:custGeom>
            <a:avLst/>
            <a:gdLst/>
            <a:ahLst/>
            <a:cxnLst/>
            <a:rect l="l" t="t" r="r" b="b"/>
            <a:pathLst>
              <a:path w="4910563" h="4437363">
                <a:moveTo>
                  <a:pt x="0" y="0"/>
                </a:moveTo>
                <a:lnTo>
                  <a:pt x="4910562" y="0"/>
                </a:lnTo>
                <a:lnTo>
                  <a:pt x="4910562" y="4437363"/>
                </a:lnTo>
                <a:lnTo>
                  <a:pt x="0" y="4437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3949030" y="-85725"/>
            <a:ext cx="4910563" cy="4437363"/>
          </a:xfrm>
          <a:custGeom>
            <a:avLst/>
            <a:gdLst/>
            <a:ahLst/>
            <a:cxnLst/>
            <a:rect l="l" t="t" r="r" b="b"/>
            <a:pathLst>
              <a:path w="4910563" h="4437363">
                <a:moveTo>
                  <a:pt x="4910562" y="0"/>
                </a:moveTo>
                <a:lnTo>
                  <a:pt x="0" y="0"/>
                </a:lnTo>
                <a:lnTo>
                  <a:pt x="0" y="4437363"/>
                </a:lnTo>
                <a:lnTo>
                  <a:pt x="4910562" y="4437363"/>
                </a:lnTo>
                <a:lnTo>
                  <a:pt x="491056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15627" y="4171633"/>
            <a:ext cx="4847311" cy="2361962"/>
          </a:xfrm>
          <a:custGeom>
            <a:avLst/>
            <a:gdLst/>
            <a:ahLst/>
            <a:cxnLst/>
            <a:rect l="l" t="t" r="r" b="b"/>
            <a:pathLst>
              <a:path w="4847311" h="2361962">
                <a:moveTo>
                  <a:pt x="0" y="0"/>
                </a:moveTo>
                <a:lnTo>
                  <a:pt x="4847311" y="0"/>
                </a:lnTo>
                <a:lnTo>
                  <a:pt x="4847311" y="2361962"/>
                </a:lnTo>
                <a:lnTo>
                  <a:pt x="0" y="2361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20345" y="4171633"/>
            <a:ext cx="4847311" cy="2361962"/>
          </a:xfrm>
          <a:custGeom>
            <a:avLst/>
            <a:gdLst/>
            <a:ahLst/>
            <a:cxnLst/>
            <a:rect l="l" t="t" r="r" b="b"/>
            <a:pathLst>
              <a:path w="4847311" h="2361962">
                <a:moveTo>
                  <a:pt x="0" y="0"/>
                </a:moveTo>
                <a:lnTo>
                  <a:pt x="4847310" y="0"/>
                </a:lnTo>
                <a:lnTo>
                  <a:pt x="4847310" y="2361962"/>
                </a:lnTo>
                <a:lnTo>
                  <a:pt x="0" y="2361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25062" y="4171633"/>
            <a:ext cx="4847311" cy="2361962"/>
          </a:xfrm>
          <a:custGeom>
            <a:avLst/>
            <a:gdLst/>
            <a:ahLst/>
            <a:cxnLst/>
            <a:rect l="l" t="t" r="r" b="b"/>
            <a:pathLst>
              <a:path w="4847311" h="2361962">
                <a:moveTo>
                  <a:pt x="0" y="0"/>
                </a:moveTo>
                <a:lnTo>
                  <a:pt x="4847311" y="0"/>
                </a:lnTo>
                <a:lnTo>
                  <a:pt x="4847311" y="2361962"/>
                </a:lnTo>
                <a:lnTo>
                  <a:pt x="0" y="2361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334131" y="3585361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738848" y="3585361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143565" y="3585361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775997" y="879657"/>
            <a:ext cx="8969623" cy="1267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99"/>
              </a:lnSpc>
              <a:spcBef>
                <a:spcPct val="0"/>
              </a:spcBef>
            </a:pPr>
            <a:r>
              <a:rPr lang="bg-BG" sz="11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M Hanna"/>
                <a:ea typeface="BM Hanna"/>
                <a:cs typeface="BM Hanna"/>
                <a:sym typeface="BM Hanna"/>
              </a:rPr>
              <a:t>Съдържание</a:t>
            </a:r>
            <a:endParaRPr lang="en-US" sz="11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BM Hanna"/>
              <a:ea typeface="BM Hanna"/>
              <a:cs typeface="BM Hanna"/>
              <a:sym typeface="BM Hann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39616" y="5104753"/>
            <a:ext cx="4199333" cy="523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</a:pPr>
            <a:r>
              <a:rPr lang="bg-BG" sz="4000" dirty="0"/>
              <a:t>Въведение</a:t>
            </a:r>
            <a:endParaRPr lang="en-US" sz="40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44333" y="5143500"/>
            <a:ext cx="4199333" cy="523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</a:pPr>
            <a:r>
              <a:rPr lang="bg-BG" sz="4000" dirty="0"/>
              <a:t>Цели на проекта</a:t>
            </a:r>
            <a:endParaRPr lang="en-US" sz="40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423306" y="4852409"/>
            <a:ext cx="4250822" cy="1010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</a:pPr>
            <a:r>
              <a:rPr lang="bg-BG" sz="4000" dirty="0"/>
              <a:t>Основни функционалности</a:t>
            </a:r>
            <a:endParaRPr lang="en-US" sz="40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6757648" y="7281271"/>
            <a:ext cx="4847311" cy="2361962"/>
          </a:xfrm>
          <a:custGeom>
            <a:avLst/>
            <a:gdLst/>
            <a:ahLst/>
            <a:cxnLst/>
            <a:rect l="l" t="t" r="r" b="b"/>
            <a:pathLst>
              <a:path w="4847311" h="2361962">
                <a:moveTo>
                  <a:pt x="0" y="0"/>
                </a:moveTo>
                <a:lnTo>
                  <a:pt x="4847311" y="0"/>
                </a:lnTo>
                <a:lnTo>
                  <a:pt x="4847311" y="2361963"/>
                </a:lnTo>
                <a:lnTo>
                  <a:pt x="0" y="2361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176552" y="7315193"/>
            <a:ext cx="4847311" cy="2361962"/>
          </a:xfrm>
          <a:custGeom>
            <a:avLst/>
            <a:gdLst/>
            <a:ahLst/>
            <a:cxnLst/>
            <a:rect l="l" t="t" r="r" b="b"/>
            <a:pathLst>
              <a:path w="4847311" h="2361962">
                <a:moveTo>
                  <a:pt x="0" y="0"/>
                </a:moveTo>
                <a:lnTo>
                  <a:pt x="4847311" y="0"/>
                </a:lnTo>
                <a:lnTo>
                  <a:pt x="4847311" y="2361963"/>
                </a:lnTo>
                <a:lnTo>
                  <a:pt x="0" y="2361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484612" y="6604205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3"/>
                </a:lnTo>
                <a:lnTo>
                  <a:pt x="0" y="13146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539619" y="7971715"/>
            <a:ext cx="3052997" cy="101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</a:pPr>
            <a:r>
              <a:rPr lang="bg-BG" sz="4000" dirty="0"/>
              <a:t>Реализация и тестове</a:t>
            </a:r>
            <a:endParaRPr lang="en-US" sz="40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500540" y="8031726"/>
            <a:ext cx="4199333" cy="101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</a:pPr>
            <a:r>
              <a:rPr lang="bg-BG" sz="4000" dirty="0"/>
              <a:t>Заключение и бъдещо развитие</a:t>
            </a:r>
            <a:endParaRPr lang="en-US" sz="40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1" name="Freeform 15">
            <a:extLst>
              <a:ext uri="{FF2B5EF4-FFF2-40B4-BE49-F238E27FC236}">
                <a16:creationId xmlns:a16="http://schemas.microsoft.com/office/drawing/2014/main" id="{5B8310D8-1748-CAC3-CFCA-A288F13EB3A8}"/>
              </a:ext>
            </a:extLst>
          </p:cNvPr>
          <p:cNvSpPr/>
          <p:nvPr/>
        </p:nvSpPr>
        <p:spPr>
          <a:xfrm>
            <a:off x="1250225" y="7261531"/>
            <a:ext cx="4847311" cy="2361962"/>
          </a:xfrm>
          <a:custGeom>
            <a:avLst/>
            <a:gdLst/>
            <a:ahLst/>
            <a:cxnLst/>
            <a:rect l="l" t="t" r="r" b="b"/>
            <a:pathLst>
              <a:path w="4847311" h="2361962">
                <a:moveTo>
                  <a:pt x="0" y="0"/>
                </a:moveTo>
                <a:lnTo>
                  <a:pt x="4847311" y="0"/>
                </a:lnTo>
                <a:lnTo>
                  <a:pt x="4847311" y="2361963"/>
                </a:lnTo>
                <a:lnTo>
                  <a:pt x="0" y="2361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FB1D37B2-163A-EC43-68BF-F4FE6DA9D2DB}"/>
              </a:ext>
            </a:extLst>
          </p:cNvPr>
          <p:cNvSpPr txBox="1"/>
          <p:nvPr/>
        </p:nvSpPr>
        <p:spPr>
          <a:xfrm>
            <a:off x="2147383" y="7963744"/>
            <a:ext cx="3052997" cy="1010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</a:pPr>
            <a:r>
              <a:rPr lang="bg-BG" sz="4000" dirty="0"/>
              <a:t>Технологии и архитектура</a:t>
            </a:r>
            <a:endParaRPr lang="en-US" sz="40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3" name="Freeform 18">
            <a:extLst>
              <a:ext uri="{FF2B5EF4-FFF2-40B4-BE49-F238E27FC236}">
                <a16:creationId xmlns:a16="http://schemas.microsoft.com/office/drawing/2014/main" id="{B986C09D-48A0-88A3-68FE-1C67964A313D}"/>
              </a:ext>
            </a:extLst>
          </p:cNvPr>
          <p:cNvSpPr/>
          <p:nvPr/>
        </p:nvSpPr>
        <p:spPr>
          <a:xfrm>
            <a:off x="8855657" y="6630472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3"/>
                </a:lnTo>
                <a:lnTo>
                  <a:pt x="0" y="13146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18">
            <a:extLst>
              <a:ext uri="{FF2B5EF4-FFF2-40B4-BE49-F238E27FC236}">
                <a16:creationId xmlns:a16="http://schemas.microsoft.com/office/drawing/2014/main" id="{DA20C9DE-9674-95AE-B46F-290978CB1B86}"/>
              </a:ext>
            </a:extLst>
          </p:cNvPr>
          <p:cNvSpPr/>
          <p:nvPr/>
        </p:nvSpPr>
        <p:spPr>
          <a:xfrm>
            <a:off x="3292250" y="6785947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3"/>
                </a:lnTo>
                <a:lnTo>
                  <a:pt x="0" y="13146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8748" y="-626708"/>
            <a:ext cx="4681103" cy="3310817"/>
          </a:xfrm>
          <a:custGeom>
            <a:avLst/>
            <a:gdLst/>
            <a:ahLst/>
            <a:cxnLst/>
            <a:rect l="l" t="t" r="r" b="b"/>
            <a:pathLst>
              <a:path w="4681103" h="3310817">
                <a:moveTo>
                  <a:pt x="0" y="0"/>
                </a:moveTo>
                <a:lnTo>
                  <a:pt x="4681104" y="0"/>
                </a:lnTo>
                <a:lnTo>
                  <a:pt x="4681104" y="3310816"/>
                </a:lnTo>
                <a:lnTo>
                  <a:pt x="0" y="3310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1286914" y="2018689"/>
            <a:ext cx="7978637" cy="9386632"/>
          </a:xfrm>
          <a:custGeom>
            <a:avLst/>
            <a:gdLst/>
            <a:ahLst/>
            <a:cxnLst/>
            <a:rect l="l" t="t" r="r" b="b"/>
            <a:pathLst>
              <a:path w="7978637" h="9386632">
                <a:moveTo>
                  <a:pt x="7978637" y="0"/>
                </a:moveTo>
                <a:lnTo>
                  <a:pt x="0" y="0"/>
                </a:lnTo>
                <a:lnTo>
                  <a:pt x="0" y="9386632"/>
                </a:lnTo>
                <a:lnTo>
                  <a:pt x="7978637" y="9386632"/>
                </a:lnTo>
                <a:lnTo>
                  <a:pt x="797863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40532" y="3065167"/>
            <a:ext cx="9168831" cy="7221834"/>
            <a:chOff x="0" y="0"/>
            <a:chExt cx="2473914" cy="20156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73914" cy="2015676"/>
            </a:xfrm>
            <a:custGeom>
              <a:avLst/>
              <a:gdLst/>
              <a:ahLst/>
              <a:cxnLst/>
              <a:rect l="l" t="t" r="r" b="b"/>
              <a:pathLst>
                <a:path w="2473914" h="2015676">
                  <a:moveTo>
                    <a:pt x="34617" y="0"/>
                  </a:moveTo>
                  <a:lnTo>
                    <a:pt x="2439297" y="0"/>
                  </a:lnTo>
                  <a:cubicBezTo>
                    <a:pt x="2458415" y="0"/>
                    <a:pt x="2473914" y="15498"/>
                    <a:pt x="2473914" y="34617"/>
                  </a:cubicBezTo>
                  <a:lnTo>
                    <a:pt x="2473914" y="1981059"/>
                  </a:lnTo>
                  <a:cubicBezTo>
                    <a:pt x="2473914" y="2000177"/>
                    <a:pt x="2458415" y="2015676"/>
                    <a:pt x="2439297" y="2015676"/>
                  </a:cubicBezTo>
                  <a:lnTo>
                    <a:pt x="34617" y="2015676"/>
                  </a:lnTo>
                  <a:cubicBezTo>
                    <a:pt x="15498" y="2015676"/>
                    <a:pt x="0" y="2000177"/>
                    <a:pt x="0" y="1981059"/>
                  </a:cubicBezTo>
                  <a:lnTo>
                    <a:pt x="0" y="34617"/>
                  </a:lnTo>
                  <a:cubicBezTo>
                    <a:pt x="0" y="15498"/>
                    <a:pt x="15498" y="0"/>
                    <a:pt x="34617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473914" cy="2072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-1286629" y="-431434"/>
            <a:ext cx="5603193" cy="4900247"/>
          </a:xfrm>
          <a:custGeom>
            <a:avLst/>
            <a:gdLst/>
            <a:ahLst/>
            <a:cxnLst/>
            <a:rect l="l" t="t" r="r" b="b"/>
            <a:pathLst>
              <a:path w="5603193" h="4900247">
                <a:moveTo>
                  <a:pt x="5603193" y="0"/>
                </a:moveTo>
                <a:lnTo>
                  <a:pt x="0" y="0"/>
                </a:lnTo>
                <a:lnTo>
                  <a:pt x="0" y="4900247"/>
                </a:lnTo>
                <a:lnTo>
                  <a:pt x="5603193" y="4900247"/>
                </a:lnTo>
                <a:lnTo>
                  <a:pt x="560319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53695">
            <a:off x="8607328" y="732714"/>
            <a:ext cx="3629027" cy="4674391"/>
          </a:xfrm>
          <a:custGeom>
            <a:avLst/>
            <a:gdLst/>
            <a:ahLst/>
            <a:cxnLst/>
            <a:rect l="l" t="t" r="r" b="b"/>
            <a:pathLst>
              <a:path w="3629027" h="4674391">
                <a:moveTo>
                  <a:pt x="0" y="0"/>
                </a:moveTo>
                <a:lnTo>
                  <a:pt x="3629028" y="0"/>
                </a:lnTo>
                <a:lnTo>
                  <a:pt x="3629028" y="4674391"/>
                </a:lnTo>
                <a:lnTo>
                  <a:pt x="0" y="46743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31555" y="3899570"/>
            <a:ext cx="7599867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99"/>
              </a:lnSpc>
            </a:pPr>
            <a:r>
              <a:rPr lang="en-US" sz="9999" dirty="0">
                <a:solidFill>
                  <a:srgbClr val="000000"/>
                </a:solidFill>
                <a:latin typeface="Times New Roman" panose="02020603050405020304" pitchFamily="18" charset="0"/>
                <a:ea typeface="BM Hanna"/>
                <a:cs typeface="Times New Roman" panose="02020603050405020304" pitchFamily="18" charset="0"/>
                <a:sym typeface="BM Hanna"/>
              </a:rPr>
              <a:t>1. </a:t>
            </a:r>
            <a:r>
              <a:rPr lang="bg-BG" sz="9999" dirty="0">
                <a:solidFill>
                  <a:srgbClr val="000000"/>
                </a:solidFill>
                <a:latin typeface="BM Hanna"/>
                <a:ea typeface="BM Hanna"/>
                <a:cs typeface="BM Hanna"/>
                <a:sym typeface="BM Hanna"/>
              </a:rPr>
              <a:t>Въведение</a:t>
            </a:r>
            <a:endParaRPr lang="en-US" sz="9999" dirty="0">
              <a:solidFill>
                <a:srgbClr val="000000"/>
              </a:solidFill>
              <a:latin typeface="BM Hanna"/>
              <a:ea typeface="BM Hanna"/>
              <a:cs typeface="BM Hanna"/>
              <a:sym typeface="BM Hann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05882" y="5564543"/>
            <a:ext cx="7738118" cy="3795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ru-RU" sz="3200" b="1" dirty="0"/>
              <a:t>EduConnect</a:t>
            </a:r>
            <a:r>
              <a:rPr lang="ru-RU" sz="3200" dirty="0"/>
              <a:t> е иновативна онлайн платформа, създадена, за да улесни достъпа до образователни ресурси, информация за училища и техните събития. Проектът е насочен към ученици, учители и родители, предоставяйки</a:t>
            </a:r>
            <a:r>
              <a:rPr lang="en-US" sz="3200" dirty="0"/>
              <a:t> </a:t>
            </a:r>
            <a:r>
              <a:rPr lang="ru-RU" sz="3200" dirty="0"/>
              <a:t>удобни функционалности за взаимодействие и споделяне на образователно съдържание.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Canva Sans"/>
              <a:cs typeface="Times New Roman" panose="02020603050405020304" pitchFamily="18" charset="0"/>
              <a:sym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899330" y="1028700"/>
            <a:ext cx="10534934" cy="8229600"/>
            <a:chOff x="0" y="0"/>
            <a:chExt cx="2774633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74633" cy="2167467"/>
            </a:xfrm>
            <a:custGeom>
              <a:avLst/>
              <a:gdLst/>
              <a:ahLst/>
              <a:cxnLst/>
              <a:rect l="l" t="t" r="r" b="b"/>
              <a:pathLst>
                <a:path w="2774633" h="2167467">
                  <a:moveTo>
                    <a:pt x="30865" y="0"/>
                  </a:moveTo>
                  <a:lnTo>
                    <a:pt x="2743768" y="0"/>
                  </a:lnTo>
                  <a:cubicBezTo>
                    <a:pt x="2751954" y="0"/>
                    <a:pt x="2759804" y="3252"/>
                    <a:pt x="2765593" y="9040"/>
                  </a:cubicBezTo>
                  <a:cubicBezTo>
                    <a:pt x="2771381" y="14828"/>
                    <a:pt x="2774633" y="22679"/>
                    <a:pt x="2774633" y="30865"/>
                  </a:cubicBezTo>
                  <a:lnTo>
                    <a:pt x="2774633" y="2136602"/>
                  </a:lnTo>
                  <a:cubicBezTo>
                    <a:pt x="2774633" y="2144788"/>
                    <a:pt x="2771381" y="2152638"/>
                    <a:pt x="2765593" y="2158427"/>
                  </a:cubicBezTo>
                  <a:cubicBezTo>
                    <a:pt x="2759804" y="2164215"/>
                    <a:pt x="2751954" y="2167467"/>
                    <a:pt x="2743768" y="2167467"/>
                  </a:cubicBezTo>
                  <a:lnTo>
                    <a:pt x="30865" y="2167467"/>
                  </a:lnTo>
                  <a:cubicBezTo>
                    <a:pt x="22679" y="2167467"/>
                    <a:pt x="14828" y="2164215"/>
                    <a:pt x="9040" y="2158427"/>
                  </a:cubicBezTo>
                  <a:cubicBezTo>
                    <a:pt x="3252" y="2152638"/>
                    <a:pt x="0" y="2144788"/>
                    <a:pt x="0" y="2136602"/>
                  </a:cubicBezTo>
                  <a:lnTo>
                    <a:pt x="0" y="30865"/>
                  </a:lnTo>
                  <a:cubicBezTo>
                    <a:pt x="0" y="22679"/>
                    <a:pt x="3252" y="14828"/>
                    <a:pt x="9040" y="9040"/>
                  </a:cubicBezTo>
                  <a:cubicBezTo>
                    <a:pt x="14828" y="3252"/>
                    <a:pt x="22679" y="0"/>
                    <a:pt x="30865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774633" cy="2224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732593" y="-476467"/>
            <a:ext cx="5603193" cy="4900247"/>
          </a:xfrm>
          <a:custGeom>
            <a:avLst/>
            <a:gdLst/>
            <a:ahLst/>
            <a:cxnLst/>
            <a:rect l="l" t="t" r="r" b="b"/>
            <a:pathLst>
              <a:path w="5603193" h="4900247">
                <a:moveTo>
                  <a:pt x="0" y="0"/>
                </a:moveTo>
                <a:lnTo>
                  <a:pt x="5603193" y="0"/>
                </a:lnTo>
                <a:lnTo>
                  <a:pt x="5603193" y="4900247"/>
                </a:lnTo>
                <a:lnTo>
                  <a:pt x="0" y="4900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3196942"/>
            <a:ext cx="8002332" cy="8046221"/>
          </a:xfrm>
          <a:custGeom>
            <a:avLst/>
            <a:gdLst/>
            <a:ahLst/>
            <a:cxnLst/>
            <a:rect l="l" t="t" r="r" b="b"/>
            <a:pathLst>
              <a:path w="8002332" h="8046221">
                <a:moveTo>
                  <a:pt x="0" y="0"/>
                </a:moveTo>
                <a:lnTo>
                  <a:pt x="8002332" y="0"/>
                </a:lnTo>
                <a:lnTo>
                  <a:pt x="8002332" y="8046221"/>
                </a:lnTo>
                <a:lnTo>
                  <a:pt x="0" y="80462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698286" y="-1028700"/>
            <a:ext cx="3897838" cy="4114800"/>
          </a:xfrm>
          <a:custGeom>
            <a:avLst/>
            <a:gdLst/>
            <a:ahLst/>
            <a:cxnLst/>
            <a:rect l="l" t="t" r="r" b="b"/>
            <a:pathLst>
              <a:path w="3897838" h="4114800">
                <a:moveTo>
                  <a:pt x="0" y="0"/>
                </a:moveTo>
                <a:lnTo>
                  <a:pt x="3897838" y="0"/>
                </a:lnTo>
                <a:lnTo>
                  <a:pt x="3897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070688" y="308980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758519" y="2055313"/>
            <a:ext cx="7081681" cy="2495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99"/>
              </a:lnSpc>
            </a:pPr>
            <a:r>
              <a:rPr lang="en-US" sz="9600" b="1" dirty="0">
                <a:latin typeface="Bahnschrift" panose="020B0502040204020203" pitchFamily="34" charset="0"/>
              </a:rPr>
              <a:t>2. </a:t>
            </a:r>
            <a:r>
              <a:rPr lang="bg-BG" sz="9600" b="1" dirty="0">
                <a:latin typeface="Bahnschrift" panose="020B0502040204020203" pitchFamily="34" charset="0"/>
              </a:rPr>
              <a:t>Цели </a:t>
            </a:r>
            <a:endParaRPr lang="en-US" sz="9600" b="1" dirty="0">
              <a:latin typeface="Bahnschrift" panose="020B0502040204020203" pitchFamily="34" charset="0"/>
            </a:endParaRPr>
          </a:p>
          <a:p>
            <a:pPr algn="l">
              <a:lnSpc>
                <a:spcPts val="9699"/>
              </a:lnSpc>
            </a:pPr>
            <a:r>
              <a:rPr lang="bg-BG" sz="9600" b="1" dirty="0">
                <a:latin typeface="Bahnschrift" panose="020B0502040204020203" pitchFamily="34" charset="0"/>
              </a:rPr>
              <a:t>на проекта</a:t>
            </a:r>
            <a:endParaRPr lang="en-US" sz="9999" b="1" dirty="0">
              <a:solidFill>
                <a:srgbClr val="000000"/>
              </a:solidFill>
              <a:latin typeface="Bahnschrift" panose="020B0502040204020203" pitchFamily="34" charset="0"/>
              <a:ea typeface="BM Hanna"/>
              <a:cs typeface="BM Hanna"/>
              <a:sym typeface="BM Hann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58519" y="4895336"/>
            <a:ext cx="8148481" cy="3297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ru-RU" sz="2800" dirty="0"/>
              <a:t>Основната цел на EduConnect е да осигури единна платформа, която съчетава учебни материали и информация за училища. Платформата има за цел да подпомогне учениците в тяхната подготовка, да улесни комуникацията между учители и ученици и да осигури родители с информация за бъдещото образование на техните деца.</a:t>
            </a:r>
            <a:endParaRPr lang="en-US" sz="24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230662" y="5938221"/>
            <a:ext cx="4545747" cy="4864126"/>
          </a:xfrm>
          <a:custGeom>
            <a:avLst/>
            <a:gdLst/>
            <a:ahLst/>
            <a:cxnLst/>
            <a:rect l="l" t="t" r="r" b="b"/>
            <a:pathLst>
              <a:path w="4545747" h="4864126">
                <a:moveTo>
                  <a:pt x="0" y="0"/>
                </a:moveTo>
                <a:lnTo>
                  <a:pt x="4545747" y="0"/>
                </a:lnTo>
                <a:lnTo>
                  <a:pt x="4545747" y="4864126"/>
                </a:lnTo>
                <a:lnTo>
                  <a:pt x="0" y="4864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67707">
            <a:off x="-1222503" y="-339746"/>
            <a:ext cx="3978551" cy="4438545"/>
          </a:xfrm>
          <a:custGeom>
            <a:avLst/>
            <a:gdLst/>
            <a:ahLst/>
            <a:cxnLst/>
            <a:rect l="l" t="t" r="r" b="b"/>
            <a:pathLst>
              <a:path w="3978551" h="4438545">
                <a:moveTo>
                  <a:pt x="0" y="0"/>
                </a:moveTo>
                <a:lnTo>
                  <a:pt x="3978551" y="0"/>
                </a:lnTo>
                <a:lnTo>
                  <a:pt x="3978551" y="4438546"/>
                </a:lnTo>
                <a:lnTo>
                  <a:pt x="0" y="4438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515924" y="-305796"/>
            <a:ext cx="5081512" cy="4444014"/>
          </a:xfrm>
          <a:custGeom>
            <a:avLst/>
            <a:gdLst/>
            <a:ahLst/>
            <a:cxnLst/>
            <a:rect l="l" t="t" r="r" b="b"/>
            <a:pathLst>
              <a:path w="5081512" h="4444014">
                <a:moveTo>
                  <a:pt x="0" y="0"/>
                </a:moveTo>
                <a:lnTo>
                  <a:pt x="5081512" y="0"/>
                </a:lnTo>
                <a:lnTo>
                  <a:pt x="5081512" y="4444014"/>
                </a:lnTo>
                <a:lnTo>
                  <a:pt x="0" y="44440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971769" y="946720"/>
            <a:ext cx="10344462" cy="1418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bg-BG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M Hanna" panose="020B0604020202020204" charset="-127"/>
                <a:ea typeface="BM Hanna" panose="020B0604020202020204" charset="-127"/>
              </a:rPr>
              <a:t>3. Основни</a:t>
            </a:r>
            <a:endParaRPr lang="en-US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BM Hanna" panose="020B0604020202020204" charset="-127"/>
              <a:ea typeface="BM Hanna" panose="020B0604020202020204" charset="-127"/>
            </a:endParaRPr>
          </a:p>
          <a:p>
            <a:pPr algn="ctr">
              <a:lnSpc>
                <a:spcPts val="3395"/>
              </a:lnSpc>
            </a:pPr>
            <a:endParaRPr lang="en-US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BM Hanna" panose="020B0604020202020204" charset="-127"/>
              <a:ea typeface="BM Hanna" panose="020B0604020202020204" charset="-127"/>
            </a:endParaRPr>
          </a:p>
          <a:p>
            <a:pPr algn="ctr">
              <a:lnSpc>
                <a:spcPts val="3395"/>
              </a:lnSpc>
            </a:pPr>
            <a:r>
              <a:rPr lang="bg-BG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M Hanna" panose="020B0604020202020204" charset="-127"/>
                <a:ea typeface="BM Hanna" panose="020B0604020202020204" charset="-127"/>
              </a:rPr>
              <a:t> функционалности</a:t>
            </a:r>
            <a:endParaRPr lang="en-US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BM Hanna" panose="020B0604020202020204" charset="-127"/>
              <a:ea typeface="BM Hanna" panose="020B0604020202020204" charset="-127"/>
              <a:cs typeface="BM Hanna"/>
              <a:sym typeface="BM Hanna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893236" y="2640233"/>
            <a:ext cx="6909487" cy="3366805"/>
          </a:xfrm>
          <a:custGeom>
            <a:avLst/>
            <a:gdLst/>
            <a:ahLst/>
            <a:cxnLst/>
            <a:rect l="l" t="t" r="r" b="b"/>
            <a:pathLst>
              <a:path w="6909487" h="3366805">
                <a:moveTo>
                  <a:pt x="0" y="0"/>
                </a:moveTo>
                <a:lnTo>
                  <a:pt x="6909487" y="0"/>
                </a:lnTo>
                <a:lnTo>
                  <a:pt x="6909487" y="3366804"/>
                </a:lnTo>
                <a:lnTo>
                  <a:pt x="0" y="33668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485277" y="2640233"/>
            <a:ext cx="6909487" cy="3366805"/>
          </a:xfrm>
          <a:custGeom>
            <a:avLst/>
            <a:gdLst/>
            <a:ahLst/>
            <a:cxnLst/>
            <a:rect l="l" t="t" r="r" b="b"/>
            <a:pathLst>
              <a:path w="6909487" h="3366805">
                <a:moveTo>
                  <a:pt x="0" y="0"/>
                </a:moveTo>
                <a:lnTo>
                  <a:pt x="6909487" y="0"/>
                </a:lnTo>
                <a:lnTo>
                  <a:pt x="6909487" y="3366804"/>
                </a:lnTo>
                <a:lnTo>
                  <a:pt x="0" y="33668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845210" y="3775730"/>
            <a:ext cx="4884022" cy="129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5"/>
              </a:lnSpc>
            </a:pPr>
            <a:r>
              <a:rPr lang="bg-BG" sz="5400" dirty="0"/>
              <a:t>Въпроси и отговори</a:t>
            </a:r>
            <a:endParaRPr lang="en-US" sz="5108" dirty="0">
              <a:solidFill>
                <a:srgbClr val="000000"/>
              </a:solidFill>
              <a:latin typeface="BM Hanna"/>
              <a:ea typeface="BM Hanna"/>
              <a:cs typeface="BM Hanna"/>
              <a:sym typeface="BM Hanna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5347980" y="6215144"/>
            <a:ext cx="6909487" cy="3366805"/>
          </a:xfrm>
          <a:custGeom>
            <a:avLst/>
            <a:gdLst/>
            <a:ahLst/>
            <a:cxnLst/>
            <a:rect l="l" t="t" r="r" b="b"/>
            <a:pathLst>
              <a:path w="6909487" h="3366805">
                <a:moveTo>
                  <a:pt x="0" y="0"/>
                </a:moveTo>
                <a:lnTo>
                  <a:pt x="6909487" y="0"/>
                </a:lnTo>
                <a:lnTo>
                  <a:pt x="6909487" y="3366805"/>
                </a:lnTo>
                <a:lnTo>
                  <a:pt x="0" y="33668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360712" y="7034420"/>
            <a:ext cx="4884022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5"/>
              </a:lnSpc>
            </a:pPr>
            <a:r>
              <a:rPr lang="bg-BG" sz="5108" dirty="0">
                <a:solidFill>
                  <a:srgbClr val="000000"/>
                </a:solidFill>
                <a:latin typeface="BM Hanna"/>
                <a:ea typeface="BM Hanna"/>
                <a:cs typeface="BM Hanna"/>
                <a:sym typeface="BM Hanna"/>
              </a:rPr>
              <a:t>Подбор на учебни заведения</a:t>
            </a:r>
            <a:endParaRPr lang="en-US" sz="5108" dirty="0">
              <a:solidFill>
                <a:srgbClr val="000000"/>
              </a:solidFill>
              <a:latin typeface="BM Hanna"/>
              <a:ea typeface="BM Hanna"/>
              <a:cs typeface="BM Hanna"/>
              <a:sym typeface="BM Hann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195515" y="3451142"/>
            <a:ext cx="5489009" cy="1942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5"/>
              </a:lnSpc>
            </a:pPr>
            <a:r>
              <a:rPr lang="bg-BG" sz="5400" dirty="0"/>
              <a:t>Публикуване на образователни материали</a:t>
            </a:r>
            <a:endParaRPr lang="en-US" sz="5108" dirty="0">
              <a:solidFill>
                <a:srgbClr val="000000"/>
              </a:solidFill>
              <a:latin typeface="BM Hanna"/>
              <a:ea typeface="BM Hanna"/>
              <a:cs typeface="BM Hanna"/>
              <a:sym typeface="BM Hanna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335153" y="5501478"/>
            <a:ext cx="4952068" cy="4989489"/>
          </a:xfrm>
          <a:custGeom>
            <a:avLst/>
            <a:gdLst/>
            <a:ahLst/>
            <a:cxnLst/>
            <a:rect l="l" t="t" r="r" b="b"/>
            <a:pathLst>
              <a:path w="4952068" h="4989489">
                <a:moveTo>
                  <a:pt x="0" y="0"/>
                </a:moveTo>
                <a:lnTo>
                  <a:pt x="4952068" y="0"/>
                </a:lnTo>
                <a:lnTo>
                  <a:pt x="4952068" y="4989489"/>
                </a:lnTo>
                <a:lnTo>
                  <a:pt x="0" y="49894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397947" y="2384578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096077" y="2321225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044866" y="5884835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3"/>
                </a:lnTo>
                <a:lnTo>
                  <a:pt x="0" y="13146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22868" y="1238250"/>
            <a:ext cx="12242263" cy="2539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bg-BG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4. </a:t>
            </a:r>
            <a:r>
              <a:rPr lang="bg-BG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M Hanna" panose="020B0604020202020204" charset="-127"/>
                <a:ea typeface="BM Hanna" panose="020B0604020202020204" charset="-127"/>
              </a:rPr>
              <a:t>Технологии и архитектура</a:t>
            </a:r>
            <a:endParaRPr lang="en-US" sz="9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BM Hanna" panose="020B0604020202020204" charset="-127"/>
              <a:ea typeface="BM Hanna" panose="020B0604020202020204" charset="-127"/>
              <a:cs typeface="BM Hanna"/>
              <a:sym typeface="BM Hanna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353787" y="4364386"/>
            <a:ext cx="7465126" cy="4893914"/>
            <a:chOff x="0" y="0"/>
            <a:chExt cx="1966124" cy="12889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6124" cy="1288932"/>
            </a:xfrm>
            <a:custGeom>
              <a:avLst/>
              <a:gdLst/>
              <a:ahLst/>
              <a:cxnLst/>
              <a:rect l="l" t="t" r="r" b="b"/>
              <a:pathLst>
                <a:path w="1966124" h="1288932">
                  <a:moveTo>
                    <a:pt x="43557" y="0"/>
                  </a:moveTo>
                  <a:lnTo>
                    <a:pt x="1922566" y="0"/>
                  </a:lnTo>
                  <a:cubicBezTo>
                    <a:pt x="1934118" y="0"/>
                    <a:pt x="1945197" y="4589"/>
                    <a:pt x="1953366" y="12758"/>
                  </a:cubicBezTo>
                  <a:cubicBezTo>
                    <a:pt x="1961535" y="20926"/>
                    <a:pt x="1966124" y="32005"/>
                    <a:pt x="1966124" y="43557"/>
                  </a:cubicBezTo>
                  <a:lnTo>
                    <a:pt x="1966124" y="1245375"/>
                  </a:lnTo>
                  <a:cubicBezTo>
                    <a:pt x="1966124" y="1256927"/>
                    <a:pt x="1961535" y="1268006"/>
                    <a:pt x="1953366" y="1276174"/>
                  </a:cubicBezTo>
                  <a:cubicBezTo>
                    <a:pt x="1945197" y="1284343"/>
                    <a:pt x="1934118" y="1288932"/>
                    <a:pt x="1922566" y="1288932"/>
                  </a:cubicBezTo>
                  <a:lnTo>
                    <a:pt x="43557" y="1288932"/>
                  </a:lnTo>
                  <a:cubicBezTo>
                    <a:pt x="32005" y="1288932"/>
                    <a:pt x="20926" y="1284343"/>
                    <a:pt x="12758" y="1276174"/>
                  </a:cubicBezTo>
                  <a:cubicBezTo>
                    <a:pt x="4589" y="1268006"/>
                    <a:pt x="0" y="1256927"/>
                    <a:pt x="0" y="1245375"/>
                  </a:cubicBezTo>
                  <a:lnTo>
                    <a:pt x="0" y="43557"/>
                  </a:lnTo>
                  <a:cubicBezTo>
                    <a:pt x="0" y="32005"/>
                    <a:pt x="4589" y="20926"/>
                    <a:pt x="12758" y="12758"/>
                  </a:cubicBezTo>
                  <a:cubicBezTo>
                    <a:pt x="20926" y="4589"/>
                    <a:pt x="32005" y="0"/>
                    <a:pt x="43557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966124" cy="1346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469087" y="4364386"/>
            <a:ext cx="7465126" cy="4893914"/>
            <a:chOff x="0" y="0"/>
            <a:chExt cx="1966124" cy="12889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66124" cy="1288932"/>
            </a:xfrm>
            <a:custGeom>
              <a:avLst/>
              <a:gdLst/>
              <a:ahLst/>
              <a:cxnLst/>
              <a:rect l="l" t="t" r="r" b="b"/>
              <a:pathLst>
                <a:path w="1966124" h="1288932">
                  <a:moveTo>
                    <a:pt x="43557" y="0"/>
                  </a:moveTo>
                  <a:lnTo>
                    <a:pt x="1922566" y="0"/>
                  </a:lnTo>
                  <a:cubicBezTo>
                    <a:pt x="1934118" y="0"/>
                    <a:pt x="1945197" y="4589"/>
                    <a:pt x="1953366" y="12758"/>
                  </a:cubicBezTo>
                  <a:cubicBezTo>
                    <a:pt x="1961535" y="20926"/>
                    <a:pt x="1966124" y="32005"/>
                    <a:pt x="1966124" y="43557"/>
                  </a:cubicBezTo>
                  <a:lnTo>
                    <a:pt x="1966124" y="1245375"/>
                  </a:lnTo>
                  <a:cubicBezTo>
                    <a:pt x="1966124" y="1256927"/>
                    <a:pt x="1961535" y="1268006"/>
                    <a:pt x="1953366" y="1276174"/>
                  </a:cubicBezTo>
                  <a:cubicBezTo>
                    <a:pt x="1945197" y="1284343"/>
                    <a:pt x="1934118" y="1288932"/>
                    <a:pt x="1922566" y="1288932"/>
                  </a:cubicBezTo>
                  <a:lnTo>
                    <a:pt x="43557" y="1288932"/>
                  </a:lnTo>
                  <a:cubicBezTo>
                    <a:pt x="32005" y="1288932"/>
                    <a:pt x="20926" y="1284343"/>
                    <a:pt x="12758" y="1276174"/>
                  </a:cubicBezTo>
                  <a:cubicBezTo>
                    <a:pt x="4589" y="1268006"/>
                    <a:pt x="0" y="1256927"/>
                    <a:pt x="0" y="1245375"/>
                  </a:cubicBezTo>
                  <a:lnTo>
                    <a:pt x="0" y="43557"/>
                  </a:lnTo>
                  <a:cubicBezTo>
                    <a:pt x="0" y="32005"/>
                    <a:pt x="4589" y="20926"/>
                    <a:pt x="12758" y="12758"/>
                  </a:cubicBezTo>
                  <a:cubicBezTo>
                    <a:pt x="20926" y="4589"/>
                    <a:pt x="32005" y="0"/>
                    <a:pt x="43557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966124" cy="1346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-703516" y="799557"/>
            <a:ext cx="4559335" cy="4114800"/>
          </a:xfrm>
          <a:custGeom>
            <a:avLst/>
            <a:gdLst/>
            <a:ahLst/>
            <a:cxnLst/>
            <a:rect l="l" t="t" r="r" b="b"/>
            <a:pathLst>
              <a:path w="4559335" h="4114800">
                <a:moveTo>
                  <a:pt x="4559335" y="0"/>
                </a:moveTo>
                <a:lnTo>
                  <a:pt x="0" y="0"/>
                </a:lnTo>
                <a:lnTo>
                  <a:pt x="0" y="4114800"/>
                </a:lnTo>
                <a:lnTo>
                  <a:pt x="4559335" y="4114800"/>
                </a:lnTo>
                <a:lnTo>
                  <a:pt x="45593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4917961" y="799557"/>
            <a:ext cx="4032504" cy="4114800"/>
          </a:xfrm>
          <a:custGeom>
            <a:avLst/>
            <a:gdLst/>
            <a:ahLst/>
            <a:cxnLst/>
            <a:rect l="l" t="t" r="r" b="b"/>
            <a:pathLst>
              <a:path w="4032504" h="4114800">
                <a:moveTo>
                  <a:pt x="4032504" y="0"/>
                </a:moveTo>
                <a:lnTo>
                  <a:pt x="0" y="0"/>
                </a:lnTo>
                <a:lnTo>
                  <a:pt x="0" y="4114800"/>
                </a:lnTo>
                <a:lnTo>
                  <a:pt x="4032504" y="4114800"/>
                </a:lnTo>
                <a:lnTo>
                  <a:pt x="403250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265132" y="6106493"/>
            <a:ext cx="3897838" cy="4114800"/>
          </a:xfrm>
          <a:custGeom>
            <a:avLst/>
            <a:gdLst/>
            <a:ahLst/>
            <a:cxnLst/>
            <a:rect l="l" t="t" r="r" b="b"/>
            <a:pathLst>
              <a:path w="3897838" h="4114800">
                <a:moveTo>
                  <a:pt x="0" y="0"/>
                </a:moveTo>
                <a:lnTo>
                  <a:pt x="3897837" y="0"/>
                </a:lnTo>
                <a:lnTo>
                  <a:pt x="3897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1229923" y="7020982"/>
            <a:ext cx="4517246" cy="4114800"/>
          </a:xfrm>
          <a:custGeom>
            <a:avLst/>
            <a:gdLst/>
            <a:ahLst/>
            <a:cxnLst/>
            <a:rect l="l" t="t" r="r" b="b"/>
            <a:pathLst>
              <a:path w="4517246" h="4114800">
                <a:moveTo>
                  <a:pt x="0" y="0"/>
                </a:moveTo>
                <a:lnTo>
                  <a:pt x="4517246" y="0"/>
                </a:lnTo>
                <a:lnTo>
                  <a:pt x="4517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983333" y="5103444"/>
            <a:ext cx="6206034" cy="3798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3749"/>
              </a:lnSpc>
              <a:buFont typeface="Arial" panose="020B0604020202020204" pitchFamily="34" charset="0"/>
              <a:buChar char="•"/>
            </a:pPr>
            <a:r>
              <a:rPr lang="ru-RU" sz="36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Django</a:t>
            </a:r>
            <a:r>
              <a:rPr lang="ru-RU" sz="3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и </a:t>
            </a:r>
            <a:r>
              <a:rPr lang="ru-RU" sz="36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Django</a:t>
            </a:r>
            <a:r>
              <a:rPr lang="ru-RU" sz="3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REST Framework за създаване на REST API и управление на бекенд логиката</a:t>
            </a:r>
          </a:p>
          <a:p>
            <a:pPr marL="342900" indent="-342900" algn="just">
              <a:lnSpc>
                <a:spcPts val="3749"/>
              </a:lnSpc>
              <a:buFont typeface="Arial" panose="020B0604020202020204" pitchFamily="34" charset="0"/>
              <a:buChar char="•"/>
            </a:pPr>
            <a:r>
              <a:rPr lang="ru-RU" sz="36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PostgreSQL</a:t>
            </a:r>
            <a:r>
              <a:rPr lang="ru-RU" sz="3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за съхранение на данни в надеждна база</a:t>
            </a:r>
          </a:p>
          <a:p>
            <a:pPr marL="342900" indent="-342900" algn="just">
              <a:lnSpc>
                <a:spcPts val="3749"/>
              </a:lnSpc>
              <a:buFont typeface="Arial" panose="020B0604020202020204" pitchFamily="34" charset="0"/>
              <a:buChar char="•"/>
            </a:pPr>
            <a:r>
              <a:rPr lang="ru-RU" sz="36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MailJet</a:t>
            </a:r>
            <a:r>
              <a:rPr lang="ru-RU" sz="3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за изпращане на имейли</a:t>
            </a:r>
            <a:endParaRPr lang="en-US" sz="36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335B7D-3BF7-8BD8-801E-997C61E80F4F}"/>
              </a:ext>
            </a:extLst>
          </p:cNvPr>
          <p:cNvSpPr txBox="1"/>
          <p:nvPr/>
        </p:nvSpPr>
        <p:spPr>
          <a:xfrm>
            <a:off x="9522429" y="5095620"/>
            <a:ext cx="7162800" cy="3890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749"/>
              </a:lnSpc>
              <a:buFont typeface="Arial" panose="020B0604020202020204" pitchFamily="34" charset="0"/>
              <a:buChar char="•"/>
            </a:pPr>
            <a:r>
              <a:rPr lang="ru-RU" sz="3600" b="1" dirty="0"/>
              <a:t>Render</a:t>
            </a:r>
            <a:r>
              <a:rPr lang="ru-RU" sz="3600" dirty="0"/>
              <a:t> – използва се за разполагане на платформата на сървър.</a:t>
            </a:r>
            <a:endParaRPr lang="en-US" sz="3600" dirty="0"/>
          </a:p>
          <a:p>
            <a:pPr marL="342900" indent="-342900">
              <a:lnSpc>
                <a:spcPts val="3749"/>
              </a:lnSpc>
              <a:buFont typeface="Arial" panose="020B0604020202020204" pitchFamily="34" charset="0"/>
              <a:buChar char="•"/>
            </a:pPr>
            <a:r>
              <a:rPr lang="ru-RU" sz="3600" b="1" dirty="0"/>
              <a:t>Cloudinary</a:t>
            </a:r>
            <a:r>
              <a:rPr lang="ru-RU" sz="3600" dirty="0"/>
              <a:t> – служи за съхранение и управление на изображения.</a:t>
            </a:r>
            <a:endParaRPr lang="en-US" sz="3600" dirty="0"/>
          </a:p>
          <a:p>
            <a:pPr marL="342900" indent="-342900">
              <a:lnSpc>
                <a:spcPts val="3749"/>
              </a:lnSpc>
              <a:buFont typeface="Arial" panose="020B0604020202020204" pitchFamily="34" charset="0"/>
              <a:buChar char="•"/>
            </a:pPr>
            <a:r>
              <a:rPr lang="ru-RU" sz="3600" b="1" dirty="0"/>
              <a:t>OpenAI</a:t>
            </a:r>
            <a:r>
              <a:rPr lang="ru-RU" sz="3600" dirty="0"/>
              <a:t> – обработва автоматизирани отговори на потребителски заявки.</a:t>
            </a:r>
            <a:endParaRPr lang="en-US" sz="36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514876" y="-476841"/>
            <a:ext cx="5252464" cy="5620341"/>
          </a:xfrm>
          <a:custGeom>
            <a:avLst/>
            <a:gdLst/>
            <a:ahLst/>
            <a:cxnLst/>
            <a:rect l="l" t="t" r="r" b="b"/>
            <a:pathLst>
              <a:path w="5252464" h="5620341">
                <a:moveTo>
                  <a:pt x="5252465" y="0"/>
                </a:moveTo>
                <a:lnTo>
                  <a:pt x="0" y="0"/>
                </a:lnTo>
                <a:lnTo>
                  <a:pt x="0" y="5620341"/>
                </a:lnTo>
                <a:lnTo>
                  <a:pt x="5252465" y="5620341"/>
                </a:lnTo>
                <a:lnTo>
                  <a:pt x="52524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5809230" y="3430608"/>
            <a:ext cx="2431158" cy="1940506"/>
          </a:xfrm>
          <a:custGeom>
            <a:avLst/>
            <a:gdLst/>
            <a:ahLst/>
            <a:cxnLst/>
            <a:rect l="l" t="t" r="r" b="b"/>
            <a:pathLst>
              <a:path w="2431158" h="1940506">
                <a:moveTo>
                  <a:pt x="2431159" y="0"/>
                </a:moveTo>
                <a:lnTo>
                  <a:pt x="0" y="0"/>
                </a:lnTo>
                <a:lnTo>
                  <a:pt x="0" y="1940507"/>
                </a:lnTo>
                <a:lnTo>
                  <a:pt x="2431159" y="1940507"/>
                </a:lnTo>
                <a:lnTo>
                  <a:pt x="243115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16DD3F-776E-62C1-6C0C-173B0ADD623E}"/>
              </a:ext>
            </a:extLst>
          </p:cNvPr>
          <p:cNvGrpSpPr/>
          <p:nvPr/>
        </p:nvGrpSpPr>
        <p:grpSpPr>
          <a:xfrm>
            <a:off x="8150774" y="438138"/>
            <a:ext cx="9393142" cy="9865952"/>
            <a:chOff x="7866158" y="1028700"/>
            <a:chExt cx="9393142" cy="9865952"/>
          </a:xfrm>
        </p:grpSpPr>
        <p:grpSp>
          <p:nvGrpSpPr>
            <p:cNvPr id="3" name="Group 3"/>
            <p:cNvGrpSpPr/>
            <p:nvPr/>
          </p:nvGrpSpPr>
          <p:grpSpPr>
            <a:xfrm>
              <a:off x="7866158" y="1028700"/>
              <a:ext cx="9393142" cy="9865952"/>
              <a:chOff x="0" y="0"/>
              <a:chExt cx="2473914" cy="25984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473914" cy="2598440"/>
              </a:xfrm>
              <a:custGeom>
                <a:avLst/>
                <a:gdLst/>
                <a:ahLst/>
                <a:cxnLst/>
                <a:rect l="l" t="t" r="r" b="b"/>
                <a:pathLst>
                  <a:path w="2473914" h="2598440">
                    <a:moveTo>
                      <a:pt x="34617" y="0"/>
                    </a:moveTo>
                    <a:lnTo>
                      <a:pt x="2439297" y="0"/>
                    </a:lnTo>
                    <a:cubicBezTo>
                      <a:pt x="2458415" y="0"/>
                      <a:pt x="2473914" y="15498"/>
                      <a:pt x="2473914" y="34617"/>
                    </a:cubicBezTo>
                    <a:lnTo>
                      <a:pt x="2473914" y="2563823"/>
                    </a:lnTo>
                    <a:cubicBezTo>
                      <a:pt x="2473914" y="2582942"/>
                      <a:pt x="2458415" y="2598440"/>
                      <a:pt x="2439297" y="2598440"/>
                    </a:cubicBezTo>
                    <a:lnTo>
                      <a:pt x="34617" y="2598440"/>
                    </a:lnTo>
                    <a:cubicBezTo>
                      <a:pt x="15498" y="2598440"/>
                      <a:pt x="0" y="2582942"/>
                      <a:pt x="0" y="2563823"/>
                    </a:cubicBezTo>
                    <a:lnTo>
                      <a:pt x="0" y="34617"/>
                    </a:lnTo>
                    <a:cubicBezTo>
                      <a:pt x="0" y="15498"/>
                      <a:pt x="15498" y="0"/>
                      <a:pt x="34617" y="0"/>
                    </a:cubicBezTo>
                    <a:close/>
                  </a:path>
                </a:pathLst>
              </a:custGeom>
              <a:solidFill>
                <a:srgbClr val="FFCE32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2473914" cy="26555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8905129" y="8861102"/>
              <a:ext cx="7315200" cy="1981754"/>
            </a:xfrm>
            <a:custGeom>
              <a:avLst/>
              <a:gdLst/>
              <a:ahLst/>
              <a:cxnLst/>
              <a:rect l="l" t="t" r="r" b="b"/>
              <a:pathLst>
                <a:path w="7315200" h="1981754">
                  <a:moveTo>
                    <a:pt x="0" y="0"/>
                  </a:moveTo>
                  <a:lnTo>
                    <a:pt x="7315200" y="0"/>
                  </a:lnTo>
                  <a:lnTo>
                    <a:pt x="7315200" y="1981754"/>
                  </a:lnTo>
                  <a:lnTo>
                    <a:pt x="0" y="1981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8482315" y="1860862"/>
              <a:ext cx="8160829" cy="2539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99"/>
                </a:lnSpc>
              </a:pPr>
              <a:r>
                <a:rPr lang="bg-BG" sz="9600" dirty="0">
                  <a:latin typeface="Times New Roman" panose="02020603050405020304" pitchFamily="18" charset="0"/>
                  <a:ea typeface="BM Hanna" panose="020B0604020202020204" charset="-127"/>
                  <a:cs typeface="Times New Roman" panose="02020603050405020304" pitchFamily="18" charset="0"/>
                </a:rPr>
                <a:t>5</a:t>
              </a:r>
              <a:r>
                <a:rPr lang="en-US" sz="9600" dirty="0">
                  <a:latin typeface="BM Hanna" panose="020B0604020202020204" charset="-127"/>
                  <a:ea typeface="BM Hanna" panose="020B0604020202020204" charset="-127"/>
                </a:rPr>
                <a:t>. </a:t>
              </a:r>
              <a:r>
                <a:rPr lang="bg-BG" sz="9600" dirty="0">
                  <a:latin typeface="BM Hanna" panose="020B0604020202020204" charset="-127"/>
                  <a:ea typeface="BM Hanna" panose="020B0604020202020204" charset="-127"/>
                </a:rPr>
                <a:t>Реализация и тестове</a:t>
              </a:r>
              <a:endParaRPr lang="en-US" sz="9999" dirty="0">
                <a:solidFill>
                  <a:srgbClr val="000000"/>
                </a:solidFill>
                <a:latin typeface="BM Hanna" panose="020B0604020202020204" charset="-127"/>
                <a:ea typeface="BM Hanna" panose="020B0604020202020204" charset="-127"/>
                <a:cs typeface="BM Hanna"/>
                <a:sym typeface="BM Hanna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475388" y="4438961"/>
              <a:ext cx="7599867" cy="2372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ru-RU" sz="3200" dirty="0"/>
                <a:t>Проектът премина през няколко етапа на разработка: проучване на съществуващи платформи, проектиране на архитектурата, изграждане на модули, тестове и пускане в експлоатация.</a:t>
              </a:r>
              <a:endPara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446478" y="7028396"/>
              <a:ext cx="7599867" cy="1897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ru-RU" sz="3200" dirty="0"/>
                <a:t>Модулите са тествани за ефективност, сигурност и функционалност, като е оптимизирана логиката на сървъра за по-добра производителност.</a:t>
              </a:r>
              <a:endPara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5602121" y="-194756"/>
            <a:ext cx="4217846" cy="3428472"/>
          </a:xfrm>
          <a:custGeom>
            <a:avLst/>
            <a:gdLst/>
            <a:ahLst/>
            <a:cxnLst/>
            <a:rect l="l" t="t" r="r" b="b"/>
            <a:pathLst>
              <a:path w="4826211" h="4220741">
                <a:moveTo>
                  <a:pt x="0" y="0"/>
                </a:moveTo>
                <a:lnTo>
                  <a:pt x="4826211" y="0"/>
                </a:lnTo>
                <a:lnTo>
                  <a:pt x="4826211" y="4220741"/>
                </a:lnTo>
                <a:lnTo>
                  <a:pt x="0" y="42207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028700" y="3233716"/>
            <a:ext cx="7417778" cy="8276460"/>
          </a:xfrm>
          <a:custGeom>
            <a:avLst/>
            <a:gdLst/>
            <a:ahLst/>
            <a:cxnLst/>
            <a:rect l="l" t="t" r="r" b="b"/>
            <a:pathLst>
              <a:path w="7417778" h="8276460">
                <a:moveTo>
                  <a:pt x="7417778" y="0"/>
                </a:moveTo>
                <a:lnTo>
                  <a:pt x="0" y="0"/>
                </a:lnTo>
                <a:lnTo>
                  <a:pt x="0" y="8276460"/>
                </a:lnTo>
                <a:lnTo>
                  <a:pt x="7417778" y="8276460"/>
                </a:lnTo>
                <a:lnTo>
                  <a:pt x="7417778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3870" y="389732"/>
            <a:ext cx="7320803" cy="9507536"/>
          </a:xfrm>
          <a:custGeom>
            <a:avLst/>
            <a:gdLst/>
            <a:ahLst/>
            <a:cxnLst/>
            <a:rect l="l" t="t" r="r" b="b"/>
            <a:pathLst>
              <a:path w="7320803" h="9507536">
                <a:moveTo>
                  <a:pt x="0" y="0"/>
                </a:moveTo>
                <a:lnTo>
                  <a:pt x="7320803" y="0"/>
                </a:lnTo>
                <a:lnTo>
                  <a:pt x="7320803" y="9507536"/>
                </a:lnTo>
                <a:lnTo>
                  <a:pt x="0" y="9507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71139">
            <a:off x="1028984" y="792541"/>
            <a:ext cx="1715649" cy="2341456"/>
          </a:xfrm>
          <a:custGeom>
            <a:avLst/>
            <a:gdLst/>
            <a:ahLst/>
            <a:cxnLst/>
            <a:rect l="l" t="t" r="r" b="b"/>
            <a:pathLst>
              <a:path w="1715649" h="2341456">
                <a:moveTo>
                  <a:pt x="0" y="0"/>
                </a:moveTo>
                <a:lnTo>
                  <a:pt x="1715649" y="0"/>
                </a:lnTo>
                <a:lnTo>
                  <a:pt x="1715649" y="2341456"/>
                </a:lnTo>
                <a:lnTo>
                  <a:pt x="0" y="23414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583180" y="5257408"/>
            <a:ext cx="8866620" cy="5029591"/>
            <a:chOff x="0" y="0"/>
            <a:chExt cx="2270016" cy="10537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70016" cy="1053733"/>
            </a:xfrm>
            <a:custGeom>
              <a:avLst/>
              <a:gdLst/>
              <a:ahLst/>
              <a:cxnLst/>
              <a:rect l="l" t="t" r="r" b="b"/>
              <a:pathLst>
                <a:path w="2270016" h="1053733">
                  <a:moveTo>
                    <a:pt x="37726" y="0"/>
                  </a:moveTo>
                  <a:lnTo>
                    <a:pt x="2232290" y="0"/>
                  </a:lnTo>
                  <a:cubicBezTo>
                    <a:pt x="2242296" y="0"/>
                    <a:pt x="2251892" y="3975"/>
                    <a:pt x="2258967" y="11050"/>
                  </a:cubicBezTo>
                  <a:cubicBezTo>
                    <a:pt x="2266042" y="18125"/>
                    <a:pt x="2270016" y="27721"/>
                    <a:pt x="2270016" y="37726"/>
                  </a:cubicBezTo>
                  <a:lnTo>
                    <a:pt x="2270016" y="1016006"/>
                  </a:lnTo>
                  <a:cubicBezTo>
                    <a:pt x="2270016" y="1026012"/>
                    <a:pt x="2266042" y="1035608"/>
                    <a:pt x="2258967" y="1042683"/>
                  </a:cubicBezTo>
                  <a:cubicBezTo>
                    <a:pt x="2251892" y="1049758"/>
                    <a:pt x="2242296" y="1053733"/>
                    <a:pt x="2232290" y="1053733"/>
                  </a:cubicBezTo>
                  <a:lnTo>
                    <a:pt x="37726" y="1053733"/>
                  </a:lnTo>
                  <a:cubicBezTo>
                    <a:pt x="27721" y="1053733"/>
                    <a:pt x="18125" y="1049758"/>
                    <a:pt x="11050" y="1042683"/>
                  </a:cubicBezTo>
                  <a:cubicBezTo>
                    <a:pt x="3975" y="1035608"/>
                    <a:pt x="0" y="1026012"/>
                    <a:pt x="0" y="1016006"/>
                  </a:cubicBezTo>
                  <a:lnTo>
                    <a:pt x="0" y="37726"/>
                  </a:lnTo>
                  <a:cubicBezTo>
                    <a:pt x="0" y="27721"/>
                    <a:pt x="3975" y="18125"/>
                    <a:pt x="11050" y="11050"/>
                  </a:cubicBezTo>
                  <a:cubicBezTo>
                    <a:pt x="18125" y="3975"/>
                    <a:pt x="27721" y="0"/>
                    <a:pt x="37726" y="0"/>
                  </a:cubicBezTo>
                  <a:close/>
                </a:path>
              </a:pathLst>
            </a:custGeom>
            <a:solidFill>
              <a:srgbClr val="FFCE3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70016" cy="1110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232429" y="-442132"/>
            <a:ext cx="5298582" cy="4633851"/>
          </a:xfrm>
          <a:custGeom>
            <a:avLst/>
            <a:gdLst/>
            <a:ahLst/>
            <a:cxnLst/>
            <a:rect l="l" t="t" r="r" b="b"/>
            <a:pathLst>
              <a:path w="5298582" h="4633851">
                <a:moveTo>
                  <a:pt x="0" y="0"/>
                </a:moveTo>
                <a:lnTo>
                  <a:pt x="5298583" y="0"/>
                </a:lnTo>
                <a:lnTo>
                  <a:pt x="5298583" y="4633851"/>
                </a:lnTo>
                <a:lnTo>
                  <a:pt x="0" y="46338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419711">
            <a:off x="-669291" y="7248429"/>
            <a:ext cx="3275863" cy="3654614"/>
          </a:xfrm>
          <a:custGeom>
            <a:avLst/>
            <a:gdLst/>
            <a:ahLst/>
            <a:cxnLst/>
            <a:rect l="l" t="t" r="r" b="b"/>
            <a:pathLst>
              <a:path w="3275863" h="3654614">
                <a:moveTo>
                  <a:pt x="0" y="0"/>
                </a:moveTo>
                <a:lnTo>
                  <a:pt x="3275863" y="0"/>
                </a:lnTo>
                <a:lnTo>
                  <a:pt x="3275863" y="3654614"/>
                </a:lnTo>
                <a:lnTo>
                  <a:pt x="0" y="36546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446635" y="6172200"/>
            <a:ext cx="3897838" cy="4114800"/>
          </a:xfrm>
          <a:custGeom>
            <a:avLst/>
            <a:gdLst/>
            <a:ahLst/>
            <a:cxnLst/>
            <a:rect l="l" t="t" r="r" b="b"/>
            <a:pathLst>
              <a:path w="3897838" h="4114800">
                <a:moveTo>
                  <a:pt x="0" y="0"/>
                </a:moveTo>
                <a:lnTo>
                  <a:pt x="3897838" y="0"/>
                </a:lnTo>
                <a:lnTo>
                  <a:pt x="3897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218397" y="2773306"/>
            <a:ext cx="9462836" cy="2377895"/>
          </a:xfrm>
          <a:prstGeom prst="rect">
            <a:avLst/>
          </a:prstGeom>
          <a:solidFill>
            <a:schemeClr val="tx2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M Hanna" panose="020B0604020202020204" charset="-127"/>
                <a:ea typeface="BM Hanna" panose="020B0604020202020204" charset="-127"/>
              </a:rPr>
              <a:t>6. </a:t>
            </a:r>
            <a:r>
              <a:rPr lang="bg-BG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M Hanna" panose="020B0604020202020204" charset="-127"/>
                <a:ea typeface="BM Hanna" panose="020B0604020202020204" charset="-127"/>
              </a:rPr>
              <a:t>Заключения и бъдещо развитие</a:t>
            </a:r>
            <a:endParaRPr lang="en-US" sz="66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BM Hanna" panose="020B0604020202020204" charset="-127"/>
              <a:ea typeface="BM Hanna" panose="020B0604020202020204" charset="-127"/>
              <a:cs typeface="BM Hanna"/>
              <a:sym typeface="BM Hann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671035" y="5411909"/>
            <a:ext cx="7210685" cy="472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ru-RU" sz="2800" dirty="0"/>
              <a:t>Проектът EduConnect е успешно реализиран и предоставя ценни ресурси за ученици, учители и родители. Бъдещото развитие включва добавяне на нови функционалности като чат с други потребители, управление на образователни събития и интеграция с допълнителни образователни платформи. Платформата ще продължи да се развива и подобрява с цел да стане водеща в образователната област.</a:t>
            </a:r>
            <a:endParaRPr lang="en-US" sz="24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" name="Freeform 4"/>
          <p:cNvSpPr/>
          <p:nvPr/>
        </p:nvSpPr>
        <p:spPr>
          <a:xfrm rot="755837">
            <a:off x="6594731" y="551410"/>
            <a:ext cx="2536569" cy="3461819"/>
          </a:xfrm>
          <a:custGeom>
            <a:avLst/>
            <a:gdLst/>
            <a:ahLst/>
            <a:cxnLst/>
            <a:rect l="l" t="t" r="r" b="b"/>
            <a:pathLst>
              <a:path w="2536569" h="3461819">
                <a:moveTo>
                  <a:pt x="0" y="0"/>
                </a:moveTo>
                <a:lnTo>
                  <a:pt x="2536569" y="0"/>
                </a:lnTo>
                <a:lnTo>
                  <a:pt x="2536569" y="3461819"/>
                </a:lnTo>
                <a:lnTo>
                  <a:pt x="0" y="34618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110754" y="389732"/>
            <a:ext cx="3595229" cy="2542807"/>
          </a:xfrm>
          <a:custGeom>
            <a:avLst/>
            <a:gdLst/>
            <a:ahLst/>
            <a:cxnLst/>
            <a:rect l="l" t="t" r="r" b="b"/>
            <a:pathLst>
              <a:path w="3595229" h="2542807">
                <a:moveTo>
                  <a:pt x="0" y="0"/>
                </a:moveTo>
                <a:lnTo>
                  <a:pt x="3595229" y="0"/>
                </a:lnTo>
                <a:lnTo>
                  <a:pt x="3595229" y="2542807"/>
                </a:lnTo>
                <a:lnTo>
                  <a:pt x="0" y="25428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98597" y="-108828"/>
            <a:ext cx="6582509" cy="10746953"/>
          </a:xfrm>
          <a:custGeom>
            <a:avLst/>
            <a:gdLst/>
            <a:ahLst/>
            <a:cxnLst/>
            <a:rect l="l" t="t" r="r" b="b"/>
            <a:pathLst>
              <a:path w="6582509" h="10746953">
                <a:moveTo>
                  <a:pt x="0" y="0"/>
                </a:moveTo>
                <a:lnTo>
                  <a:pt x="6582509" y="0"/>
                </a:lnTo>
                <a:lnTo>
                  <a:pt x="6582509" y="10746953"/>
                </a:lnTo>
                <a:lnTo>
                  <a:pt x="0" y="10746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97725">
            <a:off x="13679956" y="-1054879"/>
            <a:ext cx="4476702" cy="4994292"/>
          </a:xfrm>
          <a:custGeom>
            <a:avLst/>
            <a:gdLst/>
            <a:ahLst/>
            <a:cxnLst/>
            <a:rect l="l" t="t" r="r" b="b"/>
            <a:pathLst>
              <a:path w="4476702" h="4994292">
                <a:moveTo>
                  <a:pt x="0" y="0"/>
                </a:moveTo>
                <a:lnTo>
                  <a:pt x="4476701" y="0"/>
                </a:lnTo>
                <a:lnTo>
                  <a:pt x="4476701" y="4994292"/>
                </a:lnTo>
                <a:lnTo>
                  <a:pt x="0" y="4994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44550" y="2366363"/>
            <a:ext cx="5751911" cy="14071953"/>
          </a:xfrm>
          <a:custGeom>
            <a:avLst/>
            <a:gdLst/>
            <a:ahLst/>
            <a:cxnLst/>
            <a:rect l="l" t="t" r="r" b="b"/>
            <a:pathLst>
              <a:path w="5751911" h="14071953">
                <a:moveTo>
                  <a:pt x="0" y="0"/>
                </a:moveTo>
                <a:lnTo>
                  <a:pt x="5751911" y="0"/>
                </a:lnTo>
                <a:lnTo>
                  <a:pt x="5751911" y="14071954"/>
                </a:lnTo>
                <a:lnTo>
                  <a:pt x="0" y="140719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792658" y="5143500"/>
            <a:ext cx="4946577" cy="5519194"/>
          </a:xfrm>
          <a:custGeom>
            <a:avLst/>
            <a:gdLst/>
            <a:ahLst/>
            <a:cxnLst/>
            <a:rect l="l" t="t" r="r" b="b"/>
            <a:pathLst>
              <a:path w="4946577" h="5519194">
                <a:moveTo>
                  <a:pt x="4946577" y="0"/>
                </a:moveTo>
                <a:lnTo>
                  <a:pt x="0" y="0"/>
                </a:lnTo>
                <a:lnTo>
                  <a:pt x="0" y="5519194"/>
                </a:lnTo>
                <a:lnTo>
                  <a:pt x="4946577" y="5519194"/>
                </a:lnTo>
                <a:lnTo>
                  <a:pt x="494657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1066058" y="4957733"/>
            <a:ext cx="6322410" cy="7438130"/>
          </a:xfrm>
          <a:custGeom>
            <a:avLst/>
            <a:gdLst/>
            <a:ahLst/>
            <a:cxnLst/>
            <a:rect l="l" t="t" r="r" b="b"/>
            <a:pathLst>
              <a:path w="6322410" h="7438130">
                <a:moveTo>
                  <a:pt x="6322410" y="0"/>
                </a:moveTo>
                <a:lnTo>
                  <a:pt x="0" y="0"/>
                </a:lnTo>
                <a:lnTo>
                  <a:pt x="0" y="7438130"/>
                </a:lnTo>
                <a:lnTo>
                  <a:pt x="6322410" y="7438130"/>
                </a:lnTo>
                <a:lnTo>
                  <a:pt x="632241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976517" y="-809891"/>
            <a:ext cx="4294014" cy="3427404"/>
          </a:xfrm>
          <a:custGeom>
            <a:avLst/>
            <a:gdLst/>
            <a:ahLst/>
            <a:cxnLst/>
            <a:rect l="l" t="t" r="r" b="b"/>
            <a:pathLst>
              <a:path w="4294014" h="3427404">
                <a:moveTo>
                  <a:pt x="0" y="0"/>
                </a:moveTo>
                <a:lnTo>
                  <a:pt x="4294014" y="0"/>
                </a:lnTo>
                <a:lnTo>
                  <a:pt x="4294014" y="3427404"/>
                </a:lnTo>
                <a:lnTo>
                  <a:pt x="0" y="34274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26312">
            <a:off x="6081818" y="6805324"/>
            <a:ext cx="5385775" cy="4905951"/>
          </a:xfrm>
          <a:custGeom>
            <a:avLst/>
            <a:gdLst/>
            <a:ahLst/>
            <a:cxnLst/>
            <a:rect l="l" t="t" r="r" b="b"/>
            <a:pathLst>
              <a:path w="5385775" h="4905951">
                <a:moveTo>
                  <a:pt x="0" y="0"/>
                </a:moveTo>
                <a:lnTo>
                  <a:pt x="5385774" y="0"/>
                </a:lnTo>
                <a:lnTo>
                  <a:pt x="5385774" y="4905952"/>
                </a:lnTo>
                <a:lnTo>
                  <a:pt x="0" y="490595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D029EA-A9C5-8F0A-CB0A-6656709AACD7}"/>
              </a:ext>
            </a:extLst>
          </p:cNvPr>
          <p:cNvSpPr txBox="1"/>
          <p:nvPr/>
        </p:nvSpPr>
        <p:spPr>
          <a:xfrm>
            <a:off x="5851332" y="3489391"/>
            <a:ext cx="822832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8800" dirty="0">
                <a:solidFill>
                  <a:schemeClr val="bg1">
                    <a:lumMod val="95000"/>
                  </a:schemeClr>
                </a:solidFill>
                <a:latin typeface="BM Hanna" panose="020B0604020202020204" charset="-127"/>
                <a:ea typeface="BM Hanna" panose="020B0604020202020204" charset="-127"/>
              </a:rPr>
              <a:t>Благодаря за вниманието!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329</Words>
  <Application>Microsoft Office PowerPoint</Application>
  <PresentationFormat>Custom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Calibri</vt:lpstr>
      <vt:lpstr>BM Hanna</vt:lpstr>
      <vt:lpstr>Canva Sans Bold</vt:lpstr>
      <vt:lpstr>Canva Sans</vt:lpstr>
      <vt:lpstr>Times New Roman</vt:lpstr>
      <vt:lpstr>Arial</vt:lpstr>
      <vt:lpstr>Bahnschrift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Yellow Illustrative Digital Education Presentation</dc:title>
  <dc:creator>Owner</dc:creator>
  <cp:lastModifiedBy>dimataa1</cp:lastModifiedBy>
  <cp:revision>7</cp:revision>
  <dcterms:created xsi:type="dcterms:W3CDTF">2006-08-16T00:00:00Z</dcterms:created>
  <dcterms:modified xsi:type="dcterms:W3CDTF">2025-06-02T19:00:09Z</dcterms:modified>
  <dc:identifier>DAGgUInUzRI</dc:identifier>
</cp:coreProperties>
</file>